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sldIdLst>
    <p:sldId id="256" r:id="rId2"/>
    <p:sldId id="324" r:id="rId3"/>
    <p:sldId id="325" r:id="rId4"/>
    <p:sldId id="326" r:id="rId5"/>
    <p:sldId id="327" r:id="rId6"/>
    <p:sldId id="328" r:id="rId7"/>
    <p:sldId id="294" r:id="rId8"/>
    <p:sldId id="356" r:id="rId9"/>
    <p:sldId id="329" r:id="rId10"/>
    <p:sldId id="357" r:id="rId11"/>
    <p:sldId id="358" r:id="rId12"/>
    <p:sldId id="359" r:id="rId13"/>
    <p:sldId id="330" r:id="rId14"/>
    <p:sldId id="331" r:id="rId15"/>
    <p:sldId id="332" r:id="rId16"/>
    <p:sldId id="333" r:id="rId17"/>
    <p:sldId id="334" r:id="rId18"/>
    <p:sldId id="335" r:id="rId19"/>
    <p:sldId id="310" r:id="rId20"/>
    <p:sldId id="336" r:id="rId21"/>
    <p:sldId id="337" r:id="rId22"/>
    <p:sldId id="338" r:id="rId23"/>
    <p:sldId id="339" r:id="rId24"/>
    <p:sldId id="360" r:id="rId25"/>
    <p:sldId id="361" r:id="rId26"/>
    <p:sldId id="341" r:id="rId27"/>
    <p:sldId id="362" r:id="rId28"/>
    <p:sldId id="363" r:id="rId29"/>
    <p:sldId id="364" r:id="rId30"/>
    <p:sldId id="365" r:id="rId31"/>
    <p:sldId id="366" r:id="rId32"/>
    <p:sldId id="367" r:id="rId33"/>
    <p:sldId id="344" r:id="rId34"/>
    <p:sldId id="345" r:id="rId35"/>
    <p:sldId id="346" r:id="rId36"/>
    <p:sldId id="347" r:id="rId37"/>
    <p:sldId id="348" r:id="rId38"/>
    <p:sldId id="349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7" r:id="rId61"/>
    <p:sldId id="418" r:id="rId62"/>
    <p:sldId id="419" r:id="rId63"/>
    <p:sldId id="420" r:id="rId64"/>
    <p:sldId id="422" r:id="rId65"/>
    <p:sldId id="423" r:id="rId66"/>
    <p:sldId id="424" r:id="rId67"/>
    <p:sldId id="425" r:id="rId68"/>
    <p:sldId id="426" r:id="rId69"/>
    <p:sldId id="427" r:id="rId70"/>
    <p:sldId id="428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305" r:id="rId99"/>
  </p:sldIdLst>
  <p:sldSz cx="9144000" cy="6858000" type="screen4x3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75" autoAdjust="0"/>
  </p:normalViewPr>
  <p:slideViewPr>
    <p:cSldViewPr>
      <p:cViewPr>
        <p:scale>
          <a:sx n="88" d="100"/>
          <a:sy n="88" d="100"/>
        </p:scale>
        <p:origin x="-2232" y="-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FC8D6-728F-4455-B930-FF290DD2998E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FCAC5-4A67-4BB7-8931-2A4C7AC875A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39487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F125B-F650-4E9C-ACEE-3377D78F45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36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F125B-F650-4E9C-ACEE-3377D78F457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6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F125B-F650-4E9C-ACEE-3377D78F457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3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110344C-68A5-46FC-AB50-F28F1C4AB6A9}" type="datetimeFigureOut">
              <a:rPr lang="hr-HR" smtClean="0"/>
              <a:t>16/01/15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7550D44-86BE-488F-BBCA-6BDAFEEAB3AD}" type="slidenum">
              <a:rPr lang="hr-HR" smtClean="0"/>
              <a:t>‹#›</a:t>
            </a:fld>
            <a:endParaRPr lang="hr-H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outube.com/watch?v=R7yfV6RzE30&amp;feature=g-list&amp;list=PLdv-2IoVIAk5Ki-ugEMFELe5vyiCEeKRZ" TargetMode="Externa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outube.com/watch?v=hF515-0Tduk" TargetMode="Externa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google.com/intl/hr/insidesearch/howsearchworks/thestory/" TargetMode="Externa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outube.com/watch?v=F7pYHN9iC9I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Relationship Id="rId3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outube.com/watch?v=ij5yC-moPCM" TargetMode="Externa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outube.com/watch?v=Tyv0tkGjKMY" TargetMode="Externa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IFYPQjYhv8" TargetMode="External"/><Relationship Id="rId3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e91c0mWP960" TargetMode="External"/><Relationship Id="rId3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1560" y="2750840"/>
            <a:ext cx="8136904" cy="907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Internet marketing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007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IM vs. TM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415163"/>
              </p:ext>
            </p:extLst>
          </p:nvPr>
        </p:nvGraphicFramePr>
        <p:xfrm>
          <a:off x="467544" y="1412776"/>
          <a:ext cx="8424863" cy="48275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213225"/>
                <a:gridCol w="4211638"/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r-HR" sz="2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Internet marketing</a:t>
                      </a:r>
                      <a:endParaRPr kumimoji="0" lang="hr-HR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icrosoft YaHei" charset="-122"/>
                        <a:cs typeface="Arial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r-HR" sz="2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Tradicionalni marketing</a:t>
                      </a:r>
                      <a:endParaRPr kumimoji="0" lang="hr-HR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icrosoft YaHei" charset="-122"/>
                        <a:cs typeface="Arial" pitchFamily="34" charset="0"/>
                      </a:endParaRPr>
                    </a:p>
                  </a:txBody>
                  <a:tcPr marL="90000" marR="90000" marT="46800" marB="46800" horzOverflow="overflow"/>
                </a:tc>
              </a:tr>
              <a:tr h="14160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r-HR" sz="2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Komunikacija je dvosmjerna - dijalog</a:t>
                      </a:r>
                      <a:endParaRPr kumimoji="0" lang="hr-HR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icrosoft YaHei" charset="-122"/>
                        <a:cs typeface="Arial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r-HR" sz="2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Komunikacija je jednosmjerna - monolog</a:t>
                      </a:r>
                      <a:endParaRPr kumimoji="0" lang="hr-HR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icrosoft YaHei" charset="-122"/>
                        <a:cs typeface="Arial" pitchFamily="34" charset="0"/>
                      </a:endParaRPr>
                    </a:p>
                  </a:txBody>
                  <a:tcPr marL="90000" marR="90000" marT="46800" marB="46800" horzOverflow="overflow"/>
                </a:tc>
              </a:tr>
              <a:tr h="1347788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r-HR" sz="2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Kupac ima kontrolu nad isporučenim sadržajem</a:t>
                      </a:r>
                      <a:endParaRPr kumimoji="0" lang="hr-HR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icrosoft YaHei" charset="-122"/>
                        <a:cs typeface="Arial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r-HR" sz="2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Kupac nema kontrolu nad isporučenim sadržajem</a:t>
                      </a:r>
                      <a:endParaRPr kumimoji="0" lang="hr-HR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icrosoft YaHei" charset="-122"/>
                        <a:cs typeface="Arial" pitchFamily="34" charset="0"/>
                      </a:endParaRPr>
                    </a:p>
                  </a:txBody>
                  <a:tcPr marL="90000" marR="90000" marT="46800" marB="46800" horzOverflow="overflow"/>
                </a:tc>
              </a:tr>
              <a:tr h="13017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r-HR" sz="2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Kupac pronalazi proizvod/uslugu kada to želi</a:t>
                      </a:r>
                      <a:endParaRPr kumimoji="0" lang="hr-HR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icrosoft YaHei" charset="-122"/>
                        <a:cs typeface="Arial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hr-HR" sz="2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Kupcu se nameće proizvod/usluga</a:t>
                      </a:r>
                      <a:endParaRPr kumimoji="0" lang="hr-HR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icrosoft YaHei" charset="-122"/>
                        <a:cs typeface="Arial" pitchFamily="34" charset="0"/>
                      </a:endParaRPr>
                    </a:p>
                  </a:txBody>
                  <a:tcPr marL="90000" marR="90000" marT="46800" marB="46800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16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Istraživanje tržišta pomoću Google alata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875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115616" y="1844824"/>
            <a:ext cx="7211144" cy="1612776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Google Trend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chemeClr val="tx1"/>
              </a:solidFill>
              <a:latin typeface="Verdana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Global Market Finder</a:t>
            </a: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9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Vrste</a:t>
            </a:r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 internet </a:t>
            </a:r>
          </a:p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marketinga?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212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259632" y="1052736"/>
            <a:ext cx="6696744" cy="4525963"/>
          </a:xfrm>
        </p:spPr>
        <p:txBody>
          <a:bodyPr>
            <a:normAutofit/>
          </a:bodyPr>
          <a:lstStyle/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 site </a:t>
            </a: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design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user expirience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usability</a:t>
            </a: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23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259632" y="1052736"/>
            <a:ext cx="6696744" cy="4525963"/>
          </a:xfrm>
        </p:spPr>
        <p:txBody>
          <a:bodyPr>
            <a:normAutofit/>
          </a:bodyPr>
          <a:lstStyle/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Off site </a:t>
            </a: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Search Engine Marketing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Social Media Marketing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 – mail marketing</a:t>
            </a: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Content marketing</a:t>
            </a: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4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Search Engine Marketing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9324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9" y="1340768"/>
            <a:ext cx="7555917" cy="424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83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80% svih pretraga u svijetu događa se na tražilici Google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>
                <a:solidFill>
                  <a:schemeClr val="tx1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više od 3 milijarde upita (pretraga) dnevno (Yahoo – 280 mil., Bing – 80 mil</a:t>
            </a:r>
            <a:r>
              <a:rPr lang="hr-HR" dirty="0" smtClean="0">
                <a:solidFill>
                  <a:schemeClr val="tx1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.)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chemeClr val="tx1"/>
              </a:solidFill>
              <a:latin typeface="+mn-lt"/>
              <a:ea typeface="Lucida Sans Unicode" pitchFamily="34" charset="0"/>
              <a:cs typeface="Lucida Sans Unicode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chemeClr val="tx1"/>
              </a:solidFill>
              <a:latin typeface="+mn-lt"/>
              <a:ea typeface="Lucida Sans Unicode" pitchFamily="34" charset="0"/>
              <a:cs typeface="Lucida Sans Unicode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chemeClr val="tx1"/>
              </a:solidFill>
              <a:latin typeface="+mn-lt"/>
              <a:ea typeface="Lucida Sans Unicode" pitchFamily="34" charset="0"/>
              <a:cs typeface="Lucida Sans Unicode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chemeClr val="tx1"/>
              </a:solidFill>
              <a:latin typeface="+mn-lt"/>
              <a:ea typeface="Lucida Sans Unicode" pitchFamily="34" charset="0"/>
              <a:cs typeface="Lucida Sans Unicode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chemeClr val="tx1"/>
              </a:solidFill>
              <a:latin typeface="+mn-lt"/>
              <a:ea typeface="Lucida Sans Unicode" pitchFamily="34" charset="0"/>
              <a:cs typeface="Lucida Sans Unicode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chemeClr val="tx1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Rusija – Yandex, Kina – Baidu, Češka – Seznam, USA – Bing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chemeClr val="tx1"/>
              </a:solidFill>
              <a:latin typeface="+mn-lt"/>
              <a:ea typeface="Lucida Sans Unicode" pitchFamily="34" charset="0"/>
              <a:cs typeface="Lucida Sans Unicode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chemeClr val="tx1"/>
                </a:solidFill>
                <a:latin typeface="+mn-lt"/>
                <a:ea typeface="Lucida Sans Unicode" pitchFamily="34" charset="0"/>
                <a:cs typeface="Lucida Sans Unicode" pitchFamily="34" charset="0"/>
              </a:rPr>
              <a:t>dvije vrste rezultata pretraživanja: organski i plaćeni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608512" cy="177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54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280021" y="1487764"/>
            <a:ext cx="676875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72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=</a:t>
            </a:r>
            <a:br>
              <a:rPr lang="hr-HR" sz="72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</a:br>
            <a:r>
              <a:rPr lang="hr-HR" sz="6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SEO + PPC</a:t>
            </a:r>
            <a:endParaRPr lang="en-US" sz="6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10670" y="282512"/>
            <a:ext cx="25603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6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SEM</a:t>
            </a:r>
            <a:endParaRPr lang="en-US" sz="6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60141" y="3613986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/>
              <a:t>Search Engine Optimization</a:t>
            </a:r>
            <a:endParaRPr lang="hr-HR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186309" y="3591834"/>
            <a:ext cx="3569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/>
              <a:t>Pay </a:t>
            </a:r>
            <a:br>
              <a:rPr lang="hr-HR" sz="2800" dirty="0" smtClean="0"/>
            </a:br>
            <a:r>
              <a:rPr lang="hr-HR" sz="2800" dirty="0" smtClean="0"/>
              <a:t>Per </a:t>
            </a:r>
            <a:br>
              <a:rPr lang="hr-HR" sz="2800" dirty="0" smtClean="0"/>
            </a:br>
            <a:r>
              <a:rPr lang="hr-HR" sz="2800" dirty="0" smtClean="0"/>
              <a:t>Click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325441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Zašto internet marketing?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666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3" y="548680"/>
            <a:ext cx="8311203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70076" y="1844824"/>
            <a:ext cx="2304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800" b="1" dirty="0" smtClean="0">
                <a:solidFill>
                  <a:srgbClr val="FF0000"/>
                </a:solidFill>
              </a:rPr>
              <a:t>plaćeni</a:t>
            </a:r>
          </a:p>
          <a:p>
            <a:pPr algn="ctr"/>
            <a:r>
              <a:rPr lang="hr-HR" sz="4800" b="1" dirty="0" smtClean="0">
                <a:solidFill>
                  <a:srgbClr val="FF0000"/>
                </a:solidFill>
              </a:rPr>
              <a:t>PPC</a:t>
            </a:r>
            <a:br>
              <a:rPr lang="hr-HR" sz="4800" b="1" dirty="0" smtClean="0">
                <a:solidFill>
                  <a:srgbClr val="FF0000"/>
                </a:solidFill>
              </a:rPr>
            </a:br>
            <a:endParaRPr lang="hr-HR" sz="4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8048" y="4153148"/>
            <a:ext cx="280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800" b="1" dirty="0" smtClean="0">
                <a:solidFill>
                  <a:srgbClr val="FF0000"/>
                </a:solidFill>
              </a:rPr>
              <a:t>organski</a:t>
            </a:r>
            <a:br>
              <a:rPr lang="hr-HR" sz="4800" b="1" dirty="0" smtClean="0">
                <a:solidFill>
                  <a:srgbClr val="FF0000"/>
                </a:solidFill>
              </a:rPr>
            </a:br>
            <a:r>
              <a:rPr lang="hr-HR" sz="4800" b="1" dirty="0" smtClean="0">
                <a:solidFill>
                  <a:srgbClr val="FF0000"/>
                </a:solidFill>
              </a:rPr>
              <a:t>SEO</a:t>
            </a:r>
            <a:endParaRPr lang="hr-HR" sz="4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68810" y="2780928"/>
            <a:ext cx="230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800" b="1" dirty="0" smtClean="0">
                <a:solidFill>
                  <a:srgbClr val="FF0000"/>
                </a:solidFill>
              </a:rPr>
              <a:t>plaćeni</a:t>
            </a:r>
            <a:br>
              <a:rPr lang="hr-HR" sz="4800" b="1" dirty="0" smtClean="0">
                <a:solidFill>
                  <a:srgbClr val="FF0000"/>
                </a:solidFill>
              </a:rPr>
            </a:br>
            <a:r>
              <a:rPr lang="hr-HR" sz="4800" b="1" dirty="0" smtClean="0">
                <a:solidFill>
                  <a:srgbClr val="FF0000"/>
                </a:solidFill>
              </a:rPr>
              <a:t>PPC</a:t>
            </a:r>
            <a:endParaRPr lang="hr-HR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95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Search Engine Optimization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20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6" y="1132318"/>
            <a:ext cx="7560840" cy="4251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45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2586038"/>
            <a:ext cx="82010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71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051" y="3284984"/>
            <a:ext cx="8064896" cy="2023120"/>
          </a:xfrm>
        </p:spPr>
        <p:txBody>
          <a:bodyPr>
            <a:normAutofit/>
          </a:bodyPr>
          <a:lstStyle/>
          <a:p>
            <a:r>
              <a:rPr lang="hr-H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 poboljšavanja web stranica u svrhu</a:t>
            </a:r>
          </a:p>
          <a:p>
            <a:r>
              <a:rPr lang="hr-H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boljeg rangiranja na tražilicama</a:t>
            </a: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8047" y="2060848"/>
            <a:ext cx="8136904" cy="907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</a:rPr>
              <a:t>SEO Optimizacija</a:t>
            </a:r>
            <a:endParaRPr lang="en-US" sz="53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9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051" y="2276872"/>
            <a:ext cx="8064896" cy="3528392"/>
          </a:xfrm>
        </p:spPr>
        <p:txBody>
          <a:bodyPr>
            <a:normAutofit/>
          </a:bodyPr>
          <a:lstStyle/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Koristeći SEO tehnike možete pozicionirati Vaše usluge i proizvode na prvu stranicu Google pretrage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Organska posjećenost privlači puno više klikova od plaćene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Čak 80% organskih klikova otpada na prvih 10 rezultata pretrage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SEO optimizacija može direktno utjecati na posjećenost Vaše stranice, dovođenje novih kupaca, podizanju popularnosti Vašeg brand-a te veću vidljivost u odnosu na Vašu konkurenciju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8047" y="908720"/>
            <a:ext cx="81369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</a:rPr>
              <a:t>Važnost SEO Optimizacije</a:t>
            </a:r>
            <a:endParaRPr lang="en-US" sz="3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2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2764904"/>
          </a:xfrm>
        </p:spPr>
        <p:txBody>
          <a:bodyPr>
            <a:normAutofit lnSpcReduction="10000"/>
          </a:bodyPr>
          <a:lstStyle/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PageRank čimbenike dijelimo u dvije skupine: </a:t>
            </a:r>
            <a:r>
              <a:rPr lang="hr-HR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on-page</a:t>
            </a:r>
            <a:r>
              <a:rPr lang="hr-HR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 </a:t>
            </a:r>
            <a:r>
              <a:rPr lang="hr-HR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off-page</a:t>
            </a:r>
            <a:r>
              <a:rPr lang="hr-HR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čimbenici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on-page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su čimbenici koji se nalaze na samoj web stranici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off-page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su čimbenici koji se nalaze u „okolini” web stranice 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63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8064" y="2429272"/>
            <a:ext cx="2917829" cy="3528392"/>
          </a:xfrm>
        </p:spPr>
        <p:txBody>
          <a:bodyPr>
            <a:normAutofit fontScale="92500"/>
          </a:bodyPr>
          <a:lstStyle/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OFF PAGE SEO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Sve što utječe na rangiranje a nalazi se </a:t>
            </a:r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van web stranice</a:t>
            </a:r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Neki od faktora: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Kvaliteta linkova</a:t>
            </a: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Količina linkova</a:t>
            </a:r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Naslov linkova</a:t>
            </a:r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Google +</a:t>
            </a:r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8047" y="908720"/>
            <a:ext cx="81369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</a:rPr>
              <a:t>Glavna podjela SEO optimizacije</a:t>
            </a:r>
            <a:endParaRPr lang="en-US" sz="3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000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26451" y="2429272"/>
            <a:ext cx="2917829" cy="35283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ON PAGE SEO</a:t>
            </a:r>
          </a:p>
          <a:p>
            <a:endParaRPr lang="hr-HR" sz="18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Sve što utječe na rangiranje a nalazi se na samoj web stranici</a:t>
            </a:r>
          </a:p>
          <a:p>
            <a:endParaRPr lang="hr-HR" sz="18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Neki od faktora:</a:t>
            </a:r>
          </a:p>
          <a:p>
            <a:endParaRPr lang="hr-HR" sz="18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Meta naslovi i opisi</a:t>
            </a: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URL struktura</a:t>
            </a: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Sadržaj stranice</a:t>
            </a: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HTML tagovi</a:t>
            </a:r>
          </a:p>
          <a:p>
            <a:endParaRPr lang="hr-HR" sz="18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hr-HR" sz="18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hr-HR" sz="18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hr-HR" sz="18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051" y="1700808"/>
            <a:ext cx="8064896" cy="439248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Kvalitetna SEO strategija uključuje:</a:t>
            </a:r>
          </a:p>
          <a:p>
            <a:pPr algn="l"/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l">
              <a:buAutoNum type="arabicParenR"/>
            </a:pPr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Istraživanje: </a:t>
            </a:r>
          </a:p>
          <a:p>
            <a:pPr algn="l"/>
            <a:endParaRPr lang="hr-H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hr-HR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istraživanje </a:t>
            </a:r>
            <a:r>
              <a:rPr lang="hr-HR" sz="15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ključnih riječi i </a:t>
            </a:r>
            <a:r>
              <a:rPr lang="hr-HR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fraza, analiziranje </a:t>
            </a:r>
            <a:r>
              <a:rPr lang="hr-HR" sz="15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konkurencije</a:t>
            </a:r>
            <a:endParaRPr lang="hr-HR" sz="15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hr-H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2)  Analiziranje Elemenata stranice: </a:t>
            </a:r>
          </a:p>
          <a:p>
            <a:pPr algn="l"/>
            <a:endParaRPr lang="hr-H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l-PL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provjera </a:t>
            </a:r>
            <a:r>
              <a:rPr lang="pl-PL" sz="15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podudarnosti URL-a i ključnih </a:t>
            </a:r>
            <a:r>
              <a:rPr lang="pl-PL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fraza, postavke navigacije, analiza sadržaja</a:t>
            </a:r>
          </a:p>
          <a:p>
            <a:pPr algn="l"/>
            <a:endParaRPr lang="hr-H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l">
              <a:buAutoNum type="arabicParenR" startAt="3"/>
            </a:pPr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Analiziranje </a:t>
            </a:r>
            <a:r>
              <a:rPr lang="hr-H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elemenata izvan stranice</a:t>
            </a:r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342900" indent="-342900" algn="l">
              <a:buAutoNum type="arabicParenR" startAt="3"/>
            </a:pPr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hr-HR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određivanje </a:t>
            </a:r>
            <a:r>
              <a:rPr lang="hr-HR" sz="15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kvalitete poveznica </a:t>
            </a:r>
            <a:r>
              <a:rPr lang="hr-HR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,analiza </a:t>
            </a:r>
            <a:r>
              <a:rPr lang="hr-HR" sz="15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trenutnog profila poveznica </a:t>
            </a:r>
            <a:endParaRPr lang="hr-HR" sz="15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hr-HR" sz="15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l">
              <a:buAutoNum type="arabicParenR" startAt="4"/>
            </a:pPr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Neprekidno održavanje</a:t>
            </a:r>
          </a:p>
          <a:p>
            <a:pPr marL="342900" indent="-342900" algn="l">
              <a:buAutoNum type="arabicParenR" startAt="4"/>
            </a:pPr>
            <a:endParaRPr lang="hr-HR" sz="15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hr-HR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Proširivanje sadržaja, izgradnja autoriteta stranice</a:t>
            </a:r>
            <a:endParaRPr lang="hr-HR" sz="15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8047" y="692696"/>
            <a:ext cx="81369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</a:rPr>
              <a:t>SEO Strategija</a:t>
            </a:r>
            <a:endParaRPr lang="en-US" sz="3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051" y="2276872"/>
            <a:ext cx="8064896" cy="3528392"/>
          </a:xfrm>
        </p:spPr>
        <p:txBody>
          <a:bodyPr>
            <a:normAutofit/>
          </a:bodyPr>
          <a:lstStyle/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Ukoliko želite biti uspješni sa optimizacijom Vaše stranice morate znati da je SEO proces koji zahtjeva vremena i konstantno održavanje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Google i ostale svjetske tražilice konstantno mjenjaju svoj algoritam kako bi unaprjeđivale svoje rezultate pretrage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Google svake godine promjeni svoj algoritam 500 do 600 puta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Postoje mnoge nedozvoljene metode koje mogu brzo utjecati na rangiranje Vaše stranice no tražilice se konstantno bore protiv takvih prečaca te je „varanje” u konačnici uvijek neisplativo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8047" y="908720"/>
            <a:ext cx="81369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</a:rPr>
              <a:t>SEO je maraton a ne sprint</a:t>
            </a:r>
            <a:endParaRPr lang="en-US" sz="3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7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7344816" cy="413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93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051" y="4013448"/>
            <a:ext cx="3565901" cy="2151856"/>
          </a:xfrm>
        </p:spPr>
        <p:txBody>
          <a:bodyPr>
            <a:normAutofit/>
          </a:bodyPr>
          <a:lstStyle/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Google Panda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Kvaliteta sadržaja</a:t>
            </a: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Duplicirani sadržaj</a:t>
            </a: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Prekratki tekstovi</a:t>
            </a: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 page spam</a:t>
            </a: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8047" y="908720"/>
            <a:ext cx="81369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</a:rPr>
              <a:t>Google penali </a:t>
            </a:r>
            <a:endParaRPr lang="en-US" sz="3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000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50251" y="2132856"/>
            <a:ext cx="8064896" cy="1584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Google konstantno ažurira svoj algoritam kako bi zaštitio rezultate pretrage od stranica koje koriste nedozvoljene metode optimizacije (black hat)</a:t>
            </a:r>
          </a:p>
          <a:p>
            <a:endParaRPr lang="hr-HR" sz="18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Dvije najpoznatije nadogradnje algoritma su</a:t>
            </a: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 Google Panda te Google Penguin</a:t>
            </a:r>
          </a:p>
          <a:p>
            <a:endParaRPr lang="hr-HR" sz="18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hr-HR" sz="18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682699" y="4013448"/>
            <a:ext cx="3565901" cy="2151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Google Penguin</a:t>
            </a:r>
          </a:p>
          <a:p>
            <a:endParaRPr lang="hr-HR" sz="18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Link profil</a:t>
            </a: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Naslov linkova </a:t>
            </a: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Nekvalitetni članci</a:t>
            </a:r>
          </a:p>
          <a:p>
            <a:r>
              <a:rPr lang="hr-HR" sz="1800" dirty="0" smtClean="0">
                <a:solidFill>
                  <a:schemeClr val="tx1"/>
                </a:solidFill>
                <a:cs typeface="Arial" pitchFamily="34" charset="0"/>
              </a:rPr>
              <a:t>Spam linkovi</a:t>
            </a:r>
          </a:p>
          <a:p>
            <a:endParaRPr lang="hr-HR" sz="18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4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051" y="4509120"/>
            <a:ext cx="8064896" cy="1296143"/>
          </a:xfrm>
        </p:spPr>
        <p:txBody>
          <a:bodyPr>
            <a:normAutofit/>
          </a:bodyPr>
          <a:lstStyle/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Turistička agencija iz Makarske</a:t>
            </a: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Broj posjetitelja  2012:  9747</a:t>
            </a: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Broj posjetitelja   2013:  25119</a:t>
            </a:r>
            <a:endParaRPr lang="hr-H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8047" y="692696"/>
            <a:ext cx="81369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</a:rPr>
              <a:t>Primjer uspješne kampanje</a:t>
            </a:r>
            <a:endParaRPr lang="en-US" sz="3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9" y="1844824"/>
            <a:ext cx="8064897" cy="2160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9" y="1844824"/>
            <a:ext cx="8060622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051" y="4509120"/>
            <a:ext cx="8064896" cy="1296143"/>
          </a:xfrm>
        </p:spPr>
        <p:txBody>
          <a:bodyPr>
            <a:normAutofit/>
          </a:bodyPr>
          <a:lstStyle/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Istarska turistička agencija</a:t>
            </a: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Broj posjetitelja 2012:  5907</a:t>
            </a:r>
          </a:p>
          <a:p>
            <a:r>
              <a:rPr lang="hr-H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Broj posjetitelja 2013:  14833</a:t>
            </a:r>
          </a:p>
        </p:txBody>
      </p:sp>
      <p:sp>
        <p:nvSpPr>
          <p:cNvPr id="4" name="Rectangle 3"/>
          <p:cNvSpPr/>
          <p:nvPr/>
        </p:nvSpPr>
        <p:spPr>
          <a:xfrm>
            <a:off x="538047" y="692696"/>
            <a:ext cx="81369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</a:rPr>
              <a:t>Primjer uspješne kampanje</a:t>
            </a:r>
            <a:endParaRPr lang="en-US" sz="3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9" y="1844824"/>
            <a:ext cx="8064897" cy="2160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9" y="1842339"/>
            <a:ext cx="8024618" cy="2160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9" y="1842339"/>
            <a:ext cx="8060621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4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907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Pay Per Click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086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611560" y="134076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98% prihoda Google ostvaruje od svog oglašivačkog sustava – Google AdWords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sustav Google AdWords funkcionira na principu PPC – Pay Per Click – plaćanje po kliku (prikazivanje oglasa se ne naplaćuje)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oglašivač zakupljuje ključnu riječ za koju se na tražilici Google prikazuje oglas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6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oglasi se pojavljuju na tražilici Google (Google Search Network) ili na drugim web stranicama (Google Display Network)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oglasi imaju ograničenja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naslov: 25 znakova</a:t>
            </a: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tekst 1: 35 znakova</a:t>
            </a: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tekst 2: 35 znakova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0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5" y="1628800"/>
            <a:ext cx="77819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1038" y="1628800"/>
            <a:ext cx="245080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681038" y="3068960"/>
            <a:ext cx="7781925" cy="216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3031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86" y="1124744"/>
            <a:ext cx="7776864" cy="4586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2267744" y="1556792"/>
            <a:ext cx="3744416" cy="362499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3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544616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keyword </a:t>
            </a:r>
            <a:r>
              <a:rPr lang="hr-HR" dirty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– ključna riječ za koju će se oglas </a:t>
            </a:r>
            <a:r>
              <a:rPr lang="hr-HR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prikazati</a:t>
            </a:r>
            <a:endParaRPr lang="hr-H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/>
            </a:r>
            <a:b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</a:b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ad </a:t>
            </a:r>
            <a:r>
              <a:rPr lang="hr-HR" dirty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– oglas koji se prikazuje za određenu ključnu riječ</a:t>
            </a:r>
            <a:endParaRPr lang="hr-H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/>
            </a:r>
            <a:b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</a:b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bid </a:t>
            </a:r>
            <a:r>
              <a:rPr lang="hr-HR" dirty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– cijena koju smo spremni platiti za jedan klik na oglas</a:t>
            </a: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/>
            </a:r>
            <a:b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</a:b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CPC </a:t>
            </a:r>
            <a:r>
              <a:rPr lang="hr-HR" dirty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– cost per click – stvarna cijena koju smo platili za jedan klik</a:t>
            </a: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/>
            </a:r>
            <a:b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</a:br>
            <a:r>
              <a:rPr lang="hr-HR" b="1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CTR </a:t>
            </a:r>
            <a:r>
              <a:rPr lang="hr-HR" dirty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– click through rate – odnos između broja prikaza oglasa i </a:t>
            </a:r>
            <a:r>
              <a:rPr lang="hr-HR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klikova </a:t>
            </a:r>
            <a:r>
              <a:rPr lang="hr-HR" dirty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na </a:t>
            </a:r>
            <a:r>
              <a:rPr lang="hr-HR" dirty="0" smtClean="0">
                <a:solidFill>
                  <a:schemeClr val="tx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oglas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03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196752"/>
            <a:ext cx="7772400" cy="1728192"/>
          </a:xfrm>
        </p:spPr>
        <p:txBody>
          <a:bodyPr>
            <a:noAutofit/>
          </a:bodyPr>
          <a:lstStyle/>
          <a:p>
            <a:r>
              <a:rPr lang="hr-HR" sz="5300" b="1" dirty="0" smtClean="0">
                <a:effectLst/>
                <a:cs typeface="Arial" pitchFamily="34" charset="0"/>
              </a:rPr>
              <a:t>Oglašavanje na tražilici Yandex</a:t>
            </a:r>
            <a:endParaRPr lang="hr-HR" sz="5300" b="1" dirty="0">
              <a:effectLst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4077072"/>
            <a:ext cx="8064896" cy="2023120"/>
          </a:xfrm>
        </p:spPr>
        <p:txBody>
          <a:bodyPr>
            <a:normAutofit/>
          </a:bodyPr>
          <a:lstStyle/>
          <a:p>
            <a:endParaRPr lang="hr-HR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img.artlebedev.com/everything/yandex/identity3/yandex200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645024"/>
            <a:ext cx="4320480" cy="17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0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66" y="1484784"/>
            <a:ext cx="7200800" cy="404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056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Rusija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6" y="1484784"/>
            <a:ext cx="8226567" cy="41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81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Rusija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16832"/>
            <a:ext cx="77152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2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Rusija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8" name="Picture 4" descr="http://www.therussianshop.com/russhop/matryoshkas/matphotoviat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299" y="1217638"/>
            <a:ext cx="47625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00297" y="4653136"/>
            <a:ext cx="45365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r-HR" sz="4800" b="1" dirty="0" smtClean="0"/>
              <a:t>matryoshka</a:t>
            </a:r>
          </a:p>
          <a:p>
            <a:pPr algn="ctr"/>
            <a:r>
              <a:rPr lang="hr-HR" sz="4800" b="1" dirty="0" smtClean="0"/>
              <a:t>(matruška)</a:t>
            </a:r>
            <a:endParaRPr lang="hr-HR" sz="4800" b="1" dirty="0"/>
          </a:p>
        </p:txBody>
      </p:sp>
    </p:spTree>
    <p:extLst>
      <p:ext uri="{BB962C8B-B14F-4D97-AF65-F5344CB8AC3E}">
        <p14:creationId xmlns:p14="http://schemas.microsoft.com/office/powerpoint/2010/main" val="354487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orbicom.ca/upload/images/flags_gif/Russi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488832" cy="499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Rusija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535687" y="980728"/>
            <a:ext cx="8229600" cy="5140798"/>
          </a:xfrm>
        </p:spPr>
        <p:txBody>
          <a:bodyPr>
            <a:normAutofit/>
          </a:bodyPr>
          <a:lstStyle/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8 ekonomija u svijetu</a:t>
            </a:r>
            <a:b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hr-HR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 po kupovnoj moći građana</a:t>
            </a:r>
            <a: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hr-HR" sz="4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hr-HR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 po broju stanovnika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sz="40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4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5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Rusija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rije 20 godina Rusi nisu smjeli putovati izvan zemlje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z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načajan rast turističkih putovanja u zadnjih 10 godina – potpomognut brzim bogaćenjem privatizacijom i naftom 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1995. izvan Rusije je putovalo 2.6 mil. Rusa 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2006. izvan Rusije je putovalo 7.7 mil. Rusa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glavne destinacije 2012 i 2013: Turska i Egipat </a:t>
            </a: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4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Yandex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Yandex vs. Google</a:t>
            </a: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www.russiansearchtips.com/wp-content/uploads/2012/02/russian-contextual-advertising-marke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5"/>
            <a:ext cx="693624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51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Yandex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3818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80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Yandex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53" y="1166737"/>
            <a:ext cx="7638907" cy="48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44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Yandex.Direct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597412" cy="473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9512" y="2204864"/>
            <a:ext cx="6768752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256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Yandex.Direct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91769"/>
            <a:ext cx="7252870" cy="52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8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5"/>
            <a:ext cx="7194376" cy="404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33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Yandex.Direct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10" y="1412776"/>
            <a:ext cx="66008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01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Yandex.Direct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767904"/>
              </p:ext>
            </p:extLst>
          </p:nvPr>
        </p:nvGraphicFramePr>
        <p:xfrm>
          <a:off x="1547664" y="148478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hr-HR" dirty="0" smtClean="0"/>
                        <a:t>Zemlja / Tražilica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Avg</a:t>
                      </a:r>
                      <a:r>
                        <a:rPr lang="hr-HR" baseline="0" dirty="0" smtClean="0"/>
                        <a:t> CPC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 b="1" dirty="0" smtClean="0"/>
                        <a:t>Rusija / Yandex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2,40kn</a:t>
                      </a:r>
                      <a:endParaRPr lang="hr-H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/>
                        <a:t>Njemačka / Google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8,00kn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/>
                        <a:t>Češka / Google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5,66kn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/>
                        <a:t>Slovenija / Google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5,00kn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ubtitle 2"/>
          <p:cNvSpPr>
            <a:spLocks noGrp="1"/>
          </p:cNvSpPr>
          <p:nvPr>
            <p:ph idx="1"/>
          </p:nvPr>
        </p:nvSpPr>
        <p:spPr>
          <a:xfrm>
            <a:off x="467544" y="3717032"/>
            <a:ext cx="8229600" cy="1800200"/>
          </a:xfrm>
        </p:spPr>
        <p:txBody>
          <a:bodyPr>
            <a:normAutofit/>
          </a:bodyPr>
          <a:lstStyle/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putovanje u Hrvatsku</a:t>
            </a: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odmor u Hrvatskoj</a:t>
            </a: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hoteli u Hrvatskoj</a:t>
            </a: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itd.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2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4400" b="1" dirty="0" smtClean="0">
                <a:effectLst/>
                <a:latin typeface="Arial" pitchFamily="34" charset="0"/>
                <a:cs typeface="Arial" pitchFamily="34" charset="0"/>
              </a:rPr>
              <a:t>Yandex.Direct – Yacht Charter</a:t>
            </a:r>
            <a:endParaRPr lang="hr-HR" sz="44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аренда </a:t>
            </a:r>
            <a:r>
              <a:rPr lang="ru-RU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яхты</a:t>
            </a:r>
            <a:endParaRPr lang="ru-RU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аренда яхты </a:t>
            </a:r>
            <a:r>
              <a:rPr lang="ru-RU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хорватии</a:t>
            </a:r>
            <a:endParaRPr lang="ru-RU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хорватия </a:t>
            </a:r>
            <a:r>
              <a:rPr lang="ru-RU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яхты</a:t>
            </a:r>
            <a:endParaRPr lang="ru-RU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чартер яхт </a:t>
            </a:r>
            <a:r>
              <a:rPr lang="ru-RU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хорватия</a:t>
            </a:r>
            <a:endParaRPr lang="ru-RU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чартер </a:t>
            </a:r>
            <a:r>
              <a:rPr lang="ru-RU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яхт</a:t>
            </a:r>
            <a:endParaRPr lang="hr-HR" sz="2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cijena klika za PP pozicije 0,73kn – 14,00kn</a:t>
            </a:r>
          </a:p>
        </p:txBody>
      </p:sp>
    </p:spTree>
    <p:extLst>
      <p:ext uri="{BB962C8B-B14F-4D97-AF65-F5344CB8AC3E}">
        <p14:creationId xmlns:p14="http://schemas.microsoft.com/office/powerpoint/2010/main" val="373644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 fontScale="90000"/>
          </a:bodyPr>
          <a:lstStyle/>
          <a:p>
            <a:r>
              <a:rPr lang="hr-HR" sz="4400" b="1" dirty="0" smtClean="0">
                <a:effectLst/>
                <a:latin typeface="Arial" pitchFamily="34" charset="0"/>
                <a:cs typeface="Arial" pitchFamily="34" charset="0"/>
              </a:rPr>
              <a:t>Yandex.Direct – Tours to Croatia</a:t>
            </a:r>
            <a:endParaRPr lang="hr-HR" sz="44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туры </a:t>
            </a:r>
            <a:r>
              <a:rPr lang="ru-RU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в хорватию</a:t>
            </a:r>
            <a:endParaRPr lang="hr-HR" sz="2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хорватия туры цены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хорватия туры цены </a:t>
            </a:r>
            <a:r>
              <a:rPr lang="ru-RU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2014</a:t>
            </a:r>
            <a:endParaRPr lang="hr-HR" sz="2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туры в </a:t>
            </a:r>
            <a:r>
              <a:rPr lang="ru-RU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хорватию</a:t>
            </a:r>
            <a:r>
              <a:rPr lang="hr-HR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2014</a:t>
            </a:r>
            <a:endParaRPr lang="hr-HR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туры +в хорватию лето </a:t>
            </a:r>
            <a:r>
              <a:rPr lang="ru-RU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2014</a:t>
            </a:r>
            <a:endParaRPr lang="hr-HR" sz="2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sz="2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cijena klika za PP pozicije 1,50kn – 6,00kn</a:t>
            </a:r>
          </a:p>
        </p:txBody>
      </p:sp>
    </p:spTree>
    <p:extLst>
      <p:ext uri="{BB962C8B-B14F-4D97-AF65-F5344CB8AC3E}">
        <p14:creationId xmlns:p14="http://schemas.microsoft.com/office/powerpoint/2010/main" val="386899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Yandex.Direct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yandex.ru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wordstat.yandex.com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translate.yandex.com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1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Yandex.Direct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 stranica na ruskom jeziku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sz="2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osoba koja govori ruski jezik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sz="2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Yandex.Direct autorizirana agencija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minimalno 300rub (10$)</a:t>
            </a: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6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907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Social Media Marketing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200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38288"/>
            <a:ext cx="6210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88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259632" y="1052736"/>
            <a:ext cx="6696744" cy="4525963"/>
          </a:xfrm>
        </p:spPr>
        <p:txBody>
          <a:bodyPr>
            <a:normAutofit/>
          </a:bodyPr>
          <a:lstStyle/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Broj godina potreban za dostizanje 50 milijuna korisnika</a:t>
            </a: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RADIO 38 godina</a:t>
            </a: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TV 13 godina</a:t>
            </a: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INTERNET 4 godine</a:t>
            </a: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FACEBOOK 100 milijuna korisnika za</a:t>
            </a: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9 mjeseci</a:t>
            </a:r>
            <a:endParaRPr lang="hr-HR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49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28763"/>
            <a:ext cx="61912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45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Cilj internet </a:t>
            </a:r>
          </a:p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marketinga?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349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eljko Riha\Desktop\social media\Picture-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20984" y="5157192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i="1" dirty="0" err="1" smtClean="0"/>
              <a:t>Social</a:t>
            </a:r>
            <a:r>
              <a:rPr lang="hr-HR" sz="4000" b="1" i="1" dirty="0" smtClean="0"/>
              <a:t> Media is a </a:t>
            </a:r>
            <a:r>
              <a:rPr lang="hr-HR" sz="4000" b="1" i="1" dirty="0" err="1" smtClean="0">
                <a:solidFill>
                  <a:srgbClr val="FF0000"/>
                </a:solidFill>
              </a:rPr>
              <a:t>conversation</a:t>
            </a:r>
            <a:r>
              <a:rPr lang="hr-HR" sz="4000" b="1" i="1" dirty="0" smtClean="0">
                <a:solidFill>
                  <a:srgbClr val="FF0000"/>
                </a:solidFill>
              </a:rPr>
              <a:t> </a:t>
            </a:r>
            <a:r>
              <a:rPr lang="hr-HR" sz="4000" b="1" i="1" dirty="0" err="1" smtClean="0"/>
              <a:t>supported</a:t>
            </a:r>
            <a:r>
              <a:rPr lang="hr-HR" sz="4000" b="1" i="1" dirty="0" smtClean="0"/>
              <a:t> </a:t>
            </a:r>
            <a:r>
              <a:rPr lang="hr-HR" sz="4000" b="1" i="1" dirty="0" err="1" smtClean="0"/>
              <a:t>by</a:t>
            </a:r>
            <a:r>
              <a:rPr lang="hr-HR" sz="4000" b="1" i="1" dirty="0" smtClean="0"/>
              <a:t> </a:t>
            </a:r>
            <a:r>
              <a:rPr lang="hr-HR" sz="4000" b="1" i="1" dirty="0" smtClean="0">
                <a:solidFill>
                  <a:schemeClr val="accent1"/>
                </a:solidFill>
              </a:rPr>
              <a:t>on-line </a:t>
            </a:r>
            <a:r>
              <a:rPr lang="hr-HR" sz="4000" b="1" i="1" dirty="0" err="1" smtClean="0">
                <a:solidFill>
                  <a:schemeClr val="accent1"/>
                </a:solidFill>
              </a:rPr>
              <a:t>tools</a:t>
            </a:r>
            <a:r>
              <a:rPr lang="hr-HR" sz="4000" b="1" i="1" dirty="0" smtClean="0"/>
              <a:t>.</a:t>
            </a:r>
            <a:endParaRPr lang="hr-HR" sz="4000" b="1" i="1" dirty="0"/>
          </a:p>
        </p:txBody>
      </p:sp>
    </p:spTree>
    <p:extLst>
      <p:ext uri="{BB962C8B-B14F-4D97-AF65-F5344CB8AC3E}">
        <p14:creationId xmlns:p14="http://schemas.microsoft.com/office/powerpoint/2010/main" val="406253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152400" y="230188"/>
            <a:ext cx="8839200" cy="600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1pPr>
            <a:lvl2pPr marL="739775" indent="-282575"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2pPr>
            <a:lvl3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3pPr>
            <a:lvl4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4pPr>
            <a:lvl5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hr-BA" sz="2400" dirty="0">
                <a:solidFill>
                  <a:srgbClr val="000000"/>
                </a:solidFill>
                <a:latin typeface="+mn-lt"/>
              </a:rPr>
              <a:t/>
            </a:r>
            <a:br>
              <a:rPr lang="hr-BA" sz="2400" dirty="0">
                <a:solidFill>
                  <a:srgbClr val="000000"/>
                </a:solidFill>
                <a:latin typeface="+mn-lt"/>
              </a:rPr>
            </a:b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ClrTx/>
              <a:buFontTx/>
              <a:buNone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ClrTx/>
              <a:buSzTx/>
              <a:buFontTx/>
              <a:buNone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endParaRPr lang="hr-BA" sz="2400" dirty="0" smtClean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popularan </a:t>
            </a: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veliki </a:t>
            </a:r>
            <a:r>
              <a:rPr lang="hr-BA" sz="2400" dirty="0">
                <a:solidFill>
                  <a:srgbClr val="000000"/>
                </a:solidFill>
                <a:latin typeface="+mn-lt"/>
              </a:rPr>
              <a:t>broj korisnika</a:t>
            </a:r>
          </a:p>
          <a:p>
            <a:pPr lvl="1" eaLnBrk="1" hangingPunct="1">
              <a:buFont typeface="Times New Roman" pitchFamily="18" charset="0"/>
              <a:buChar char="–"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>
                <a:solidFill>
                  <a:srgbClr val="000000"/>
                </a:solidFill>
                <a:latin typeface="+mn-lt"/>
              </a:rPr>
              <a:t>dnevna aktivnost korisnika</a:t>
            </a:r>
          </a:p>
          <a:p>
            <a:pPr lvl="1" eaLnBrk="1" hangingPunct="1">
              <a:buFont typeface="Times New Roman" pitchFamily="18" charset="0"/>
              <a:buChar char="–"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>
                <a:solidFill>
                  <a:srgbClr val="000000"/>
                </a:solidFill>
                <a:latin typeface="+mn-lt"/>
              </a:rPr>
              <a:t>angažiranost korisnika</a:t>
            </a:r>
          </a:p>
          <a:p>
            <a:pPr lvl="1" eaLnBrk="1" hangingPunct="1">
              <a:buFont typeface="Times New Roman" pitchFamily="18" charset="0"/>
              <a:buChar char="–"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>
                <a:solidFill>
                  <a:srgbClr val="000000"/>
                </a:solidFill>
                <a:latin typeface="+mn-lt"/>
              </a:rPr>
              <a:t>segmentacija korisnika prema interesu</a:t>
            </a:r>
          </a:p>
          <a:p>
            <a:pPr lvl="1" eaLnBrk="1" hangingPunct="1">
              <a:buFont typeface="Times New Roman" pitchFamily="18" charset="0"/>
              <a:buChar char="–"/>
            </a:pPr>
            <a:endParaRPr lang="hr-BA" sz="2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2" descr="C:\Users\Damir\Dropbox\Predavanja_Damir\internet_marketing_new\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550505"/>
            <a:ext cx="34861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55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152400" y="230188"/>
            <a:ext cx="8839200" cy="563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1pPr>
            <a:lvl2pPr marL="739775" indent="-282575"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2pPr>
            <a:lvl3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3pPr>
            <a:lvl4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4pPr>
            <a:lvl5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hr-BA" sz="2400" dirty="0">
                <a:solidFill>
                  <a:srgbClr val="000000"/>
                </a:solidFill>
                <a:latin typeface="+mn-lt"/>
              </a:rPr>
              <a:t/>
            </a:r>
            <a:br>
              <a:rPr lang="hr-BA" sz="2400" dirty="0">
                <a:solidFill>
                  <a:srgbClr val="000000"/>
                </a:solidFill>
                <a:latin typeface="+mn-lt"/>
              </a:rPr>
            </a:b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ClrTx/>
              <a:buFontTx/>
              <a:buNone/>
            </a:pPr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    </a:t>
            </a: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ClrTx/>
              <a:buSzTx/>
              <a:buFontTx/>
              <a:buNone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endParaRPr lang="hr-BA" sz="2400" dirty="0" smtClean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Fan page – ako nije osoba </a:t>
            </a: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Facebook groups – zatvorena komunikacija</a:t>
            </a: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lvl="1" eaLnBrk="1" hangingPunct="1">
              <a:buFont typeface="Times New Roman" pitchFamily="18" charset="0"/>
              <a:buChar char="–"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PPC oglašavanje</a:t>
            </a: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lvl="1" eaLnBrk="1" hangingPunct="1">
              <a:buFont typeface="Times New Roman" pitchFamily="18" charset="0"/>
              <a:buChar char="–"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Aplikacije</a:t>
            </a: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2" descr="C:\Users\Damir\Dropbox\Predavanja_Damir\internet_marketing_new\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548680"/>
            <a:ext cx="34861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37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mir\Dropbox\Predavanja_Damir\internet_marketing_new\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358" y="548680"/>
            <a:ext cx="2592288" cy="97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549852" cy="419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28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mir\Dropbox\Predavanja_Damir\internet_marketing_new\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99" y="548680"/>
            <a:ext cx="2592288" cy="97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813223" cy="440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25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mir\Dropbox\Predavanja_Damir\internet_marketing_new\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30424"/>
            <a:ext cx="2592288" cy="97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23200"/>
            <a:ext cx="7028458" cy="410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13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mir\Dropbox\Predavanja_Damir\internet_marketing_new\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36" y="532114"/>
            <a:ext cx="2592288" cy="97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264696" cy="466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0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152400" y="230188"/>
            <a:ext cx="8839200" cy="563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1pPr>
            <a:lvl2pPr marL="739775" indent="-282575"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2pPr>
            <a:lvl3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3pPr>
            <a:lvl4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4pPr>
            <a:lvl5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hr-BA" sz="2400" dirty="0">
                <a:solidFill>
                  <a:srgbClr val="000000"/>
                </a:solidFill>
                <a:latin typeface="+mn-lt"/>
              </a:rPr>
              <a:t/>
            </a:r>
            <a:br>
              <a:rPr lang="hr-BA" sz="2400" dirty="0">
                <a:solidFill>
                  <a:srgbClr val="000000"/>
                </a:solidFill>
                <a:latin typeface="+mn-lt"/>
              </a:rPr>
            </a:b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ClrTx/>
              <a:buFontTx/>
              <a:buNone/>
            </a:pPr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    </a:t>
            </a: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ClrTx/>
              <a:buSzTx/>
              <a:buFontTx/>
              <a:buNone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endParaRPr lang="hr-BA" sz="2400" dirty="0" smtClean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Problem?</a:t>
            </a: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Smanjenje dosega objava na 1-2%</a:t>
            </a: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Rješenje?</a:t>
            </a: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„Boostanje” objava – plaćanje za prikazivanje</a:t>
            </a: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endParaRPr lang="hr-BA" sz="2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2" descr="C:\Users\Damir\Dropbox\Predavanja_Damir\internet_marketing_new\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48680"/>
            <a:ext cx="34861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58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152400" y="230188"/>
            <a:ext cx="8839200" cy="489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1pPr>
            <a:lvl2pPr marL="739775" indent="-282575"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2pPr>
            <a:lvl3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3pPr>
            <a:lvl4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4pPr>
            <a:lvl5pPr>
              <a:buClr>
                <a:srgbClr val="000000"/>
              </a:buClr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Lucida Sans Unicode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hr-BA" sz="2400" dirty="0">
                <a:solidFill>
                  <a:srgbClr val="000000"/>
                </a:solidFill>
                <a:latin typeface="+mn-lt"/>
              </a:rPr>
              <a:t/>
            </a:r>
            <a:br>
              <a:rPr lang="hr-BA" sz="2400" dirty="0">
                <a:solidFill>
                  <a:srgbClr val="000000"/>
                </a:solidFill>
                <a:latin typeface="+mn-lt"/>
              </a:rPr>
            </a:b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ClrTx/>
              <a:buFontTx/>
              <a:buNone/>
            </a:pPr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    </a:t>
            </a: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ClrTx/>
              <a:buSzTx/>
              <a:buFontTx/>
              <a:buNone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 eaLnBrk="1" hangingPunct="1"/>
            <a:endParaRPr lang="hr-BA" sz="2400" dirty="0" smtClean="0">
              <a:solidFill>
                <a:srgbClr val="000000"/>
              </a:solidFill>
              <a:latin typeface="+mn-lt"/>
            </a:endParaRPr>
          </a:p>
          <a:p>
            <a:pPr marL="457200" lvl="1" indent="0"/>
            <a:endParaRPr lang="hr-BA" sz="2400" dirty="0" smtClean="0">
              <a:solidFill>
                <a:srgbClr val="000000"/>
              </a:solidFill>
              <a:latin typeface="+mn-lt"/>
            </a:endParaRPr>
          </a:p>
          <a:p>
            <a:pPr marL="457200" lvl="1" indent="0"/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„</a:t>
            </a:r>
            <a:r>
              <a:rPr lang="hr-BA" sz="2400" dirty="0">
                <a:solidFill>
                  <a:srgbClr val="000000"/>
                </a:solidFill>
                <a:latin typeface="+mn-lt"/>
              </a:rPr>
              <a:t>klub” – manji broj korisnika</a:t>
            </a:r>
          </a:p>
          <a:p>
            <a:pPr lvl="1">
              <a:buFont typeface="Times New Roman" pitchFamily="18" charset="0"/>
              <a:buChar char="–"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/>
            <a:r>
              <a:rPr lang="hr-BA" sz="2400" dirty="0">
                <a:solidFill>
                  <a:srgbClr val="000000"/>
                </a:solidFill>
                <a:latin typeface="+mn-lt"/>
              </a:rPr>
              <a:t>dnevna aktivnost korisnika</a:t>
            </a:r>
          </a:p>
          <a:p>
            <a:pPr lvl="1">
              <a:buFont typeface="Times New Roman" pitchFamily="18" charset="0"/>
              <a:buChar char="–"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/>
            <a:r>
              <a:rPr lang="hr-BA" sz="2400" dirty="0">
                <a:solidFill>
                  <a:srgbClr val="000000"/>
                </a:solidFill>
                <a:latin typeface="+mn-lt"/>
              </a:rPr>
              <a:t>angažiranost korisnika</a:t>
            </a:r>
          </a:p>
          <a:p>
            <a:pPr lvl="1">
              <a:buFont typeface="Times New Roman" pitchFamily="18" charset="0"/>
              <a:buChar char="–"/>
            </a:pPr>
            <a:endParaRPr lang="hr-BA" sz="2400" dirty="0">
              <a:solidFill>
                <a:srgbClr val="000000"/>
              </a:solidFill>
              <a:latin typeface="+mn-lt"/>
            </a:endParaRPr>
          </a:p>
          <a:p>
            <a:pPr marL="457200" lvl="1" indent="0"/>
            <a:r>
              <a:rPr lang="hr-BA" sz="2400" dirty="0">
                <a:solidFill>
                  <a:srgbClr val="000000"/>
                </a:solidFill>
                <a:latin typeface="+mn-lt"/>
              </a:rPr>
              <a:t>relevantnost </a:t>
            </a:r>
            <a:r>
              <a:rPr lang="hr-BA" sz="2400" dirty="0" smtClean="0">
                <a:solidFill>
                  <a:srgbClr val="000000"/>
                </a:solidFill>
                <a:latin typeface="+mn-lt"/>
              </a:rPr>
              <a:t>korisnika</a:t>
            </a:r>
            <a:endParaRPr lang="hr-BA" sz="2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" name="Picture 2" descr="C:\Users\Damir\Dropbox\Predavanja_Damir\internet_marketing_new\twi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620688"/>
            <a:ext cx="3524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6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zriha\Desktop\Bhxev-iIEAA5AJ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8208912" cy="432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8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259632" y="1052736"/>
            <a:ext cx="6696744" cy="4525963"/>
          </a:xfrm>
        </p:spPr>
        <p:txBody>
          <a:bodyPr>
            <a:normAutofit/>
          </a:bodyPr>
          <a:lstStyle/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Privući posjetitelje koji su spremni: </a:t>
            </a: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pročitati sadržaj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stvarati sadržaj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podijeliti sadržaj</a:t>
            </a: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kupiti proizvod ili uslugu</a:t>
            </a: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43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zriha\Desktop\twitter-uses-by-count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2656"/>
            <a:ext cx="7416824" cy="60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7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051" y="3717032"/>
            <a:ext cx="8064896" cy="2023120"/>
          </a:xfrm>
        </p:spPr>
        <p:txBody>
          <a:bodyPr>
            <a:normAutofit/>
          </a:bodyPr>
          <a:lstStyle/>
          <a:p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Analiza uspješnosti internet marketinga</a:t>
            </a:r>
            <a:endParaRPr lang="hr-HR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2043" y="2708920"/>
            <a:ext cx="8136904" cy="907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Google Analytics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159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Cilj internet </a:t>
            </a:r>
          </a:p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marketinga?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238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259632" y="1052736"/>
            <a:ext cx="6696744" cy="4525963"/>
          </a:xfrm>
        </p:spPr>
        <p:txBody>
          <a:bodyPr>
            <a:normAutofit/>
          </a:bodyPr>
          <a:lstStyle/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Privući posjetitelje koji su spremni: </a:t>
            </a: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pročitati sadržaj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stvarati sadržaj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podijeliti sadržaj</a:t>
            </a: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kupiti proizvod ili uslugu</a:t>
            </a: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0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Uspješan internet marketing?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863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google.com/url?source=imglanding&amp;ct=img&amp;q=http://2.bp.blogspot.com/-wRKmz1sggGM/Tcl2qWY1dVI/AAAAAAAAAyg/FGxi34El1x4/s1600/jerrymaguirecruise.jpg&amp;sa=X&amp;ei=eb-JUPPoHYOp4gSEioCQAg&amp;ved=0CAkQ8wc4DQ&amp;usg=AFQjCNHBs9rmUn1z1fMr1JjX1kAB5-Lu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66" y="1340768"/>
            <a:ext cx="7441559" cy="419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74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0.tqn.com/d/beginnersinvest/1/0/0/L/saving-money-tips-stacks-of-dollars-c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2535"/>
            <a:ext cx="7560840" cy="567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2043" y="2708920"/>
            <a:ext cx="8136904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SHOW ME THE MONEY!!!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053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google.com/url?source=imglanding&amp;ct=img&amp;q=http://upload.wikimedia.org/wikipedia/commons/thumb/d/d6/John_Wanamaker.jpg/220px-John_Wanamaker.jpg&amp;sa=X&amp;ei=28CJUMfWFKOD4gTz4IG4Dw&amp;ved=0CAkQ8wc&amp;usg=AFQjCNHQHlOV9pCRz6IrcS4NE3fi1Fv3g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6672"/>
            <a:ext cx="2952328" cy="39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6672"/>
            <a:ext cx="3062863" cy="40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038436" y="4717650"/>
            <a:ext cx="7194403" cy="655566"/>
            <a:chOff x="1038436" y="4717650"/>
            <a:chExt cx="7194403" cy="655566"/>
          </a:xfrm>
        </p:grpSpPr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38436" y="4717650"/>
              <a:ext cx="3250704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1000"/>
                </a:lnSpc>
                <a:buClr>
                  <a:srgbClr val="000000"/>
                </a:buClr>
                <a:buFont typeface="Arial" pitchFamily="34" charset="0"/>
                <a:buNone/>
              </a:pPr>
              <a:r>
                <a:rPr lang="hr-HR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John Wanamaker</a:t>
              </a:r>
              <a:br>
                <a:rPr lang="hr-HR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hr-HR" sz="19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1838 - 1922</a:t>
              </a:r>
              <a:endParaRPr lang="en-US" sz="19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4982135" y="4725144"/>
              <a:ext cx="3250704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1000"/>
                </a:lnSpc>
                <a:buClr>
                  <a:srgbClr val="000000"/>
                </a:buClr>
                <a:buFont typeface="Arial" pitchFamily="34" charset="0"/>
                <a:buNone/>
              </a:pPr>
              <a:r>
                <a:rPr lang="hr-HR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Grace Hopper</a:t>
              </a:r>
            </a:p>
            <a:p>
              <a:pPr algn="ctr">
                <a:lnSpc>
                  <a:spcPct val="101000"/>
                </a:lnSpc>
                <a:buClr>
                  <a:srgbClr val="000000"/>
                </a:buClr>
                <a:buFont typeface="Arial" pitchFamily="34" charset="0"/>
                <a:buNone/>
              </a:pPr>
              <a:r>
                <a:rPr lang="hr-HR" sz="21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1906 - 1992</a:t>
              </a:r>
              <a:endParaRPr lang="en-US" sz="2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75656" y="5373216"/>
            <a:ext cx="6253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/>
              <a:t>Zašto je ovo dvoje ljudi na mojoj prezentaciji?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264605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096344"/>
          </a:xfrm>
        </p:spPr>
        <p:txBody>
          <a:bodyPr>
            <a:normAutofit/>
          </a:bodyPr>
          <a:lstStyle/>
          <a:p>
            <a:pPr algn="ctr">
              <a:lnSpc>
                <a:spcPct val="101000"/>
              </a:lnSpc>
              <a:buClr>
                <a:srgbClr val="000000"/>
              </a:buClr>
              <a:buNone/>
            </a:pPr>
            <a:r>
              <a:rPr lang="en-US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Half </a:t>
            </a:r>
            <a:r>
              <a: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money I spend on advertising is wasted; the trouble is I don't know which half</a:t>
            </a:r>
            <a:r>
              <a:rPr lang="en-US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hr-HR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>
              <a:lnSpc>
                <a:spcPct val="101000"/>
              </a:lnSpc>
              <a:buClr>
                <a:srgbClr val="000000"/>
              </a:buClr>
              <a:buNone/>
            </a:pPr>
            <a:r>
              <a:rPr lang="hr-H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John Wanamaker</a:t>
            </a: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01000"/>
              </a:lnSpc>
              <a:buClr>
                <a:srgbClr val="000000"/>
              </a:buClr>
              <a:buNone/>
            </a:pPr>
            <a:endParaRPr lang="hr-H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01000"/>
              </a:lnSpc>
              <a:buClr>
                <a:srgbClr val="000000"/>
              </a:buClr>
              <a:buNone/>
            </a:pPr>
            <a:r>
              <a: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One accurate measurement is worth a thousand expert opinions</a:t>
            </a:r>
            <a:r>
              <a:rPr lang="en-US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hr-HR" i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01000"/>
              </a:lnSpc>
              <a:buClr>
                <a:srgbClr val="000000"/>
              </a:buClr>
              <a:buNone/>
            </a:pPr>
            <a:r>
              <a:rPr lang="hr-H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Grace Hopper</a:t>
            </a:r>
            <a:endParaRPr lang="hr-HR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01000"/>
              </a:lnSpc>
              <a:buClr>
                <a:srgbClr val="000000"/>
              </a:buClr>
              <a:buNone/>
            </a:pP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04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whoishostingthis.com/blog/wp-content/uploads/2010/08/google-analytics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52736"/>
            <a:ext cx="5860564" cy="439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0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48680"/>
            <a:ext cx="26098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1628800"/>
            <a:ext cx="4319588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2" y="3208362"/>
            <a:ext cx="17621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01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539552" y="2276872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Digital analytics is the analysis of </a:t>
            </a:r>
            <a:r>
              <a:rPr lang="hr-HR" i="1" dirty="0">
                <a:solidFill>
                  <a:schemeClr val="tx1"/>
                </a:solidFill>
              </a:rPr>
              <a:t> </a:t>
            </a:r>
            <a:r>
              <a:rPr lang="hr-HR" b="1" i="1" dirty="0">
                <a:solidFill>
                  <a:schemeClr val="tx1"/>
                </a:solidFill>
              </a:rPr>
              <a:t>q</a:t>
            </a:r>
            <a:r>
              <a:rPr lang="en-US" b="1" i="1" dirty="0" err="1">
                <a:solidFill>
                  <a:schemeClr val="tx1"/>
                </a:solidFill>
              </a:rPr>
              <a:t>ualitative</a:t>
            </a:r>
            <a:r>
              <a:rPr lang="en-US" b="1" i="1" dirty="0">
                <a:solidFill>
                  <a:schemeClr val="tx1"/>
                </a:solidFill>
              </a:rPr>
              <a:t> and quantitative data </a:t>
            </a:r>
            <a:r>
              <a:rPr lang="en-US" i="1" dirty="0">
                <a:solidFill>
                  <a:schemeClr val="tx1"/>
                </a:solidFill>
              </a:rPr>
              <a:t>from your business and the</a:t>
            </a:r>
            <a:r>
              <a:rPr lang="hr-HR" i="1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competition to </a:t>
            </a:r>
            <a:r>
              <a:rPr lang="en-US" b="1" i="1" dirty="0">
                <a:solidFill>
                  <a:schemeClr val="tx1"/>
                </a:solidFill>
              </a:rPr>
              <a:t>drive a continual improvement</a:t>
            </a:r>
            <a:r>
              <a:rPr lang="en-US" i="1" dirty="0">
                <a:solidFill>
                  <a:schemeClr val="tx1"/>
                </a:solidFill>
              </a:rPr>
              <a:t> of the online experience that your customers and</a:t>
            </a:r>
            <a:r>
              <a:rPr lang="hr-HR" i="1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potential customers have which translates to your </a:t>
            </a:r>
            <a:r>
              <a:rPr lang="en-US" b="1" i="1" dirty="0">
                <a:solidFill>
                  <a:schemeClr val="tx1"/>
                </a:solidFill>
              </a:rPr>
              <a:t>desired outcomes </a:t>
            </a:r>
            <a:r>
              <a:rPr lang="en-US" i="1" dirty="0">
                <a:solidFill>
                  <a:schemeClr val="tx1"/>
                </a:solidFill>
              </a:rPr>
              <a:t>(both online and offline).</a:t>
            </a:r>
            <a:endParaRPr lang="hr-HR" b="1" i="1" dirty="0">
              <a:solidFill>
                <a:schemeClr val="tx1"/>
              </a:solidFill>
              <a:cs typeface="Arial" pitchFamily="34" charset="0"/>
            </a:endParaRPr>
          </a:p>
          <a:p>
            <a:pPr algn="ctr">
              <a:lnSpc>
                <a:spcPct val="101000"/>
              </a:lnSpc>
              <a:buClr>
                <a:srgbClr val="000000"/>
              </a:buClr>
              <a:buNone/>
            </a:pP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3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539552" y="2276872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>
                <a:solidFill>
                  <a:schemeClr val="tx1"/>
                </a:solidFill>
              </a:rPr>
              <a:t>Kvalitativna analiza</a:t>
            </a:r>
            <a:r>
              <a:rPr lang="hr-HR" dirty="0">
                <a:solidFill>
                  <a:schemeClr val="tx1"/>
                </a:solidFill>
              </a:rPr>
              <a:t> - a</a:t>
            </a:r>
            <a:r>
              <a:rPr lang="vi-VN" dirty="0">
                <a:solidFill>
                  <a:schemeClr val="tx1"/>
                </a:solidFill>
              </a:rPr>
              <a:t>naliza događaja koja mora odgovoriti na pitanje </a:t>
            </a:r>
            <a:r>
              <a:rPr lang="vi-VN" b="1" dirty="0">
                <a:solidFill>
                  <a:schemeClr val="tx1"/>
                </a:solidFill>
              </a:rPr>
              <a:t>zašto</a:t>
            </a:r>
            <a:r>
              <a:rPr lang="vi-VN" dirty="0">
                <a:solidFill>
                  <a:schemeClr val="tx1"/>
                </a:solidFill>
              </a:rPr>
              <a:t> se nešto dogodilo</a:t>
            </a:r>
            <a:r>
              <a:rPr lang="hr-HR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vi-V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vi-VN" dirty="0">
                <a:solidFill>
                  <a:schemeClr val="tx1"/>
                </a:solidFill>
              </a:rPr>
              <a:t>Kvantitativna analiza </a:t>
            </a:r>
            <a:r>
              <a:rPr lang="hr-HR" dirty="0">
                <a:solidFill>
                  <a:schemeClr val="tx1"/>
                </a:solidFill>
              </a:rPr>
              <a:t>-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hr-HR" dirty="0">
                <a:solidFill>
                  <a:schemeClr val="tx1"/>
                </a:solidFill>
              </a:rPr>
              <a:t>a</a:t>
            </a:r>
            <a:r>
              <a:rPr lang="vi-VN" dirty="0">
                <a:solidFill>
                  <a:schemeClr val="tx1"/>
                </a:solidFill>
              </a:rPr>
              <a:t>naliza događaja koja mora odgovoriti na pitanje </a:t>
            </a:r>
            <a:r>
              <a:rPr lang="vi-VN" b="1" dirty="0">
                <a:solidFill>
                  <a:schemeClr val="tx1"/>
                </a:solidFill>
              </a:rPr>
              <a:t>koliko</a:t>
            </a:r>
            <a:r>
              <a:rPr lang="vi-VN" dirty="0">
                <a:solidFill>
                  <a:schemeClr val="tx1"/>
                </a:solidFill>
              </a:rPr>
              <a:t> se nešto dogodilo</a:t>
            </a:r>
            <a:r>
              <a:rPr lang="hr-HR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01000"/>
              </a:lnSpc>
              <a:buClr>
                <a:srgbClr val="000000"/>
              </a:buClr>
              <a:buNone/>
            </a:pP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37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907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Temelji analize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41898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mir\Desktop\GO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03" y="2204864"/>
            <a:ext cx="4536504" cy="34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11560" y="1030275"/>
            <a:ext cx="8229600" cy="59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hr-HR" sz="3200" dirty="0" smtClean="0">
                <a:solidFill>
                  <a:schemeClr val="tx1"/>
                </a:solidFill>
              </a:rPr>
              <a:t>You cannot score if you don’t have a goal</a:t>
            </a:r>
          </a:p>
          <a:p>
            <a:pPr>
              <a:lnSpc>
                <a:spcPct val="101000"/>
              </a:lnSpc>
              <a:buClr>
                <a:srgbClr val="000000"/>
              </a:buClr>
            </a:pPr>
            <a:endParaRPr lang="hr-HR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sz="3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3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835696" y="1052736"/>
            <a:ext cx="5328592" cy="4104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Definiranje cilja ili ciljeva web stranice</a:t>
            </a: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vi-VN" dirty="0">
              <a:solidFill>
                <a:schemeClr val="tx1"/>
              </a:solidFill>
            </a:endParaRPr>
          </a:p>
          <a:p>
            <a:pPr algn="ctr">
              <a:lnSpc>
                <a:spcPct val="101000"/>
              </a:lnSpc>
              <a:buClr>
                <a:srgbClr val="000000"/>
              </a:buClr>
              <a:buNone/>
            </a:pP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http://0.tqn.com/d/beginnersinvest/1/0/0/L/saving-money-tips-stacks-of-dollars-c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2" y="1772816"/>
            <a:ext cx="5472608" cy="410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99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835696" y="1340768"/>
            <a:ext cx="5328592" cy="41044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r-HR" b="1" dirty="0" smtClean="0">
                <a:solidFill>
                  <a:schemeClr val="tx1"/>
                </a:solidFill>
              </a:rPr>
              <a:t>Konverzija</a:t>
            </a: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pretvaranje www u $$$</a:t>
            </a: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r-HR" b="1" dirty="0" smtClean="0">
                <a:solidFill>
                  <a:schemeClr val="tx1"/>
                </a:solidFill>
              </a:rPr>
              <a:t>ukupan broj ostvarnih ciljeva u određenom vremenskom periodu</a:t>
            </a:r>
          </a:p>
          <a:p>
            <a:pPr marL="0" indent="0">
              <a:buNone/>
            </a:pPr>
            <a:endParaRPr lang="hr-H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da li se vaša investicija u internet marketing pretvara u više novca nego ste investirali</a:t>
            </a:r>
          </a:p>
          <a:p>
            <a:pPr marL="0" indent="0">
              <a:buNone/>
            </a:pPr>
            <a:endParaRPr lang="hr-H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vi-VN" dirty="0">
              <a:solidFill>
                <a:schemeClr val="tx1"/>
              </a:solidFill>
            </a:endParaRPr>
          </a:p>
          <a:p>
            <a:pPr>
              <a:lnSpc>
                <a:spcPct val="101000"/>
              </a:lnSpc>
              <a:buClr>
                <a:srgbClr val="000000"/>
              </a:buClr>
              <a:buNone/>
            </a:pP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55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835696" y="1340768"/>
            <a:ext cx="5328592" cy="4104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b="1" dirty="0" smtClean="0">
                <a:solidFill>
                  <a:schemeClr val="tx1"/>
                </a:solidFill>
              </a:rPr>
              <a:t>Makrokonverzija</a:t>
            </a:r>
          </a:p>
          <a:p>
            <a:pPr marL="0" indent="0">
              <a:buNone/>
            </a:pPr>
            <a:endParaRPr lang="hr-H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narudžba/kupovina/plaćanje proizvoda ili usluge putem interneta</a:t>
            </a: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web trgovina – checkout proces</a:t>
            </a: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vi-VN" dirty="0">
              <a:solidFill>
                <a:schemeClr val="tx1"/>
              </a:solidFill>
            </a:endParaRPr>
          </a:p>
          <a:p>
            <a:pPr>
              <a:lnSpc>
                <a:spcPct val="101000"/>
              </a:lnSpc>
              <a:buClr>
                <a:srgbClr val="000000"/>
              </a:buClr>
              <a:buNone/>
            </a:pP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63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1835696" y="1340768"/>
            <a:ext cx="5328592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b="1" dirty="0" smtClean="0">
                <a:solidFill>
                  <a:schemeClr val="tx1"/>
                </a:solidFill>
              </a:rPr>
              <a:t>Mikrokonverzija</a:t>
            </a:r>
          </a:p>
          <a:p>
            <a:pPr marL="0" indent="0">
              <a:buNone/>
            </a:pPr>
            <a:endParaRPr lang="hr-H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odgođena konverzija – dogoditi će se u budnućnosti</a:t>
            </a: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prijava na newsletter</a:t>
            </a: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upit (kontakt forma)</a:t>
            </a: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savjetovanje</a:t>
            </a: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lead</a:t>
            </a:r>
          </a:p>
          <a:p>
            <a:pPr marL="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pregled određene stranice</a:t>
            </a: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vi-VN" dirty="0">
              <a:solidFill>
                <a:schemeClr val="tx1"/>
              </a:solidFill>
            </a:endParaRPr>
          </a:p>
          <a:p>
            <a:pPr>
              <a:lnSpc>
                <a:spcPct val="101000"/>
              </a:lnSpc>
              <a:buClr>
                <a:srgbClr val="000000"/>
              </a:buClr>
              <a:buNone/>
            </a:pPr>
            <a:endParaRPr lang="hr-H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16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907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Terminologija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429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4525963"/>
          </a:xfrm>
        </p:spPr>
        <p:txBody>
          <a:bodyPr>
            <a:normAutofit/>
          </a:bodyPr>
          <a:lstStyle/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Visitor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posjet s određenog uređaja zabilježen u analitičkom alatu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amir\Dropbox\Predavanja\314055_4168159089689_30011763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72816"/>
            <a:ext cx="5616624" cy="425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26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amir\Desktop\tu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631" y="2708920"/>
            <a:ext cx="1944216" cy="16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www.facebook.com/images/fb_icon_325x3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9157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39" y="620688"/>
            <a:ext cx="1905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48" y="4875402"/>
            <a:ext cx="722840" cy="7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Damir\Desktop\web_si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56" y="5247802"/>
            <a:ext cx="1106277" cy="88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05132"/>
            <a:ext cx="64165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832811" y="1543955"/>
            <a:ext cx="5431087" cy="3973277"/>
            <a:chOff x="1832811" y="1543955"/>
            <a:chExt cx="5431087" cy="3973277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603112" y="1543955"/>
              <a:ext cx="0" cy="9489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083459" y="2240868"/>
              <a:ext cx="1224136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5899883" y="2018425"/>
              <a:ext cx="814204" cy="7179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655086" y="4653137"/>
              <a:ext cx="0" cy="8640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2083459" y="4149081"/>
              <a:ext cx="1224136" cy="7263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5899883" y="3529168"/>
              <a:ext cx="13640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 flipH="1" flipV="1">
              <a:off x="5724128" y="4512241"/>
              <a:ext cx="1008112" cy="7294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832811" y="3520232"/>
              <a:ext cx="147478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11" y="5795258"/>
            <a:ext cx="14287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45518"/>
            <a:ext cx="14287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550" y="3199149"/>
            <a:ext cx="642165" cy="64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13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>
            <a:normAutofit/>
          </a:bodyPr>
          <a:lstStyle/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Visit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-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posjet web stranici započet s uređaja i završen unutar 30 minuta od zadnje aktivnosti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Unique visitor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hr-HR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jedinstveni posjet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zabilježen na jednom uređaju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Pageview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jedan pregled određene web stranice</a:t>
            </a:r>
            <a:endParaRPr lang="en-US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Time on site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 prosječno vrijeme provedeno na web stranici </a:t>
            </a: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8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Traffic source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izvor prometa na web stranicu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facebook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google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tportal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Medium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– vrsta izvora prometa -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paid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organic, ad, banner, email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etc.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Bounce rate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 broj posjetitelja koji su posjetili samo jednu web stranicu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Keywords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 ključne riječi koje su rezultirale posjetom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2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New visit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posjetitelj koji nije prije bio na web stranici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Returning visitor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– posjetitelj koji je prethodno posjetio web stranicu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Conversion rate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 postotak posjetitelja koji su konvertirali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Goal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 definirani cilj koji posjetitelj treba ispuniti na web stranici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12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907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Analiza izvještaja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9131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Analitički alati nisu savršeni – izvještaji nisu 100% točni i precizni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 analizirati apsolutne brojke nego </a:t>
            </a: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trendove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Podatke analizirati u kontekstu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Za analizu odabrati što je moguće veći uzorak (vremenski period)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87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New vs. returning visitor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– ulaganje u kampanju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Bounce rate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 dobro ili loše</a:t>
            </a: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Time on site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 koliko je vremena potrebno za određeni cilj</a:t>
            </a:r>
            <a:endParaRPr lang="hr-HR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r-HR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Conversion </a:t>
            </a:r>
            <a:r>
              <a:rPr lang="hr-HR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 što je potrebno za konverziju</a:t>
            </a:r>
            <a:endParaRPr lang="hr-HR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6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043" y="2708920"/>
            <a:ext cx="8136904" cy="907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HR" sz="53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</a:rPr>
              <a:t>ABC</a:t>
            </a:r>
            <a:endParaRPr lang="en-US" sz="53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178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00027"/>
              </p:ext>
            </p:extLst>
          </p:nvPr>
        </p:nvGraphicFramePr>
        <p:xfrm>
          <a:off x="611560" y="1700808"/>
          <a:ext cx="7848873" cy="38164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16291"/>
                <a:gridCol w="2616291"/>
                <a:gridCol w="2616291"/>
              </a:tblGrid>
              <a:tr h="1101183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Acquisition</a:t>
                      </a:r>
                      <a:endParaRPr lang="hr-H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Behaviour</a:t>
                      </a:r>
                      <a:endParaRPr lang="hr-H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Conversion</a:t>
                      </a:r>
                      <a:endParaRPr lang="hr-HR" dirty="0"/>
                    </a:p>
                  </a:txBody>
                  <a:tcPr anchor="ctr"/>
                </a:tc>
              </a:tr>
              <a:tr h="2715241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Što radimo kako bi privukli posjetitelje na web stranicu?</a:t>
                      </a:r>
                      <a:endParaRPr lang="hr-H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Što posjetitelji rade kada dođu na web stranicu?</a:t>
                      </a:r>
                      <a:endParaRPr lang="hr-H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Koji su rezultati?</a:t>
                      </a:r>
                      <a:endParaRPr lang="hr-H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21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35496"/>
          </a:xfrm>
        </p:spPr>
        <p:txBody>
          <a:bodyPr>
            <a:normAutofit/>
          </a:bodyPr>
          <a:lstStyle/>
          <a:p>
            <a:r>
              <a:rPr lang="hr-HR" sz="5000" b="1" dirty="0" smtClean="0">
                <a:effectLst/>
                <a:latin typeface="Arial" pitchFamily="34" charset="0"/>
                <a:cs typeface="Arial" pitchFamily="34" charset="0"/>
              </a:rPr>
              <a:t> </a:t>
            </a:r>
            <a:endParaRPr lang="hr-HR" sz="50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hr-HR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3.bp.blogspot.com/-BB4jj3lDtXc/UD055SnfY7I/AAAAAAAACwg/iz1hq2QoQ1w/s1600/Question-Mark-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916832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35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1072</TotalTime>
  <Words>1396</Words>
  <Application>Microsoft Macintosh PowerPoint</Application>
  <PresentationFormat>On-screen Show (4:3)</PresentationFormat>
  <Paragraphs>453</Paragraphs>
  <Slides>98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 vs. 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Oglašavanje na tražilici Yandex</vt:lpstr>
      <vt:lpstr>Rusija</vt:lpstr>
      <vt:lpstr>Rusija</vt:lpstr>
      <vt:lpstr>Rusija</vt:lpstr>
      <vt:lpstr>Rusija</vt:lpstr>
      <vt:lpstr>Rusija</vt:lpstr>
      <vt:lpstr>Yandex</vt:lpstr>
      <vt:lpstr>Yandex</vt:lpstr>
      <vt:lpstr>Yandex</vt:lpstr>
      <vt:lpstr>Yandex.Direct</vt:lpstr>
      <vt:lpstr>Yandex.Direct</vt:lpstr>
      <vt:lpstr>Yandex.Direct</vt:lpstr>
      <vt:lpstr>Yandex.Direct</vt:lpstr>
      <vt:lpstr>Yandex.Direct – Yacht Charter</vt:lpstr>
      <vt:lpstr>Yandex.Direct – Tours to Croatia</vt:lpstr>
      <vt:lpstr>Yandex.Direct</vt:lpstr>
      <vt:lpstr>Yandex.Direct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TUI EDUCATION</dc:title>
  <dc:creator>Zorin</dc:creator>
  <cp:lastModifiedBy>Damir Podhorski</cp:lastModifiedBy>
  <cp:revision>91</cp:revision>
  <dcterms:created xsi:type="dcterms:W3CDTF">2012-03-23T22:43:37Z</dcterms:created>
  <dcterms:modified xsi:type="dcterms:W3CDTF">2015-01-16T21:01:08Z</dcterms:modified>
</cp:coreProperties>
</file>